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2"/>
    <p:sldId id="257" r:id="rId3"/>
  </p:sldIdLst>
  <p:sldSz cx="14630400" cy="18288000"/>
  <p:notesSz cx="18288000" cy="14630400"/>
  <p:embeddedFontLst>
    <p:embeddedFont>
      <p:font typeface="Tomorrow" pitchFamily="2" charset="0"/>
      <p:regular r:id="rId5"/>
    </p:embeddedFont>
    <p:embeddedFont>
      <p:font typeface="Tomorrow Semi Bold" pitchFamily="2" charset="0"/>
      <p:regular r:id="rId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34"/>
    <p:restoredTop sz="94610"/>
  </p:normalViewPr>
  <p:slideViewPr>
    <p:cSldViewPr snapToGrid="0" snapToObjects="1">
      <p:cViewPr varScale="1">
        <p:scale>
          <a:sx n="48" d="100"/>
          <a:sy n="48" d="100"/>
        </p:scale>
        <p:origin x="1648"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notesMaster" Target="notesMasters/notesMaster1.xml"/><Relationship Id="rId5" Type="http://schemas.openxmlformats.org/officeDocument/2006/relationships/font" Target="fonts/font1.fntdata"/><Relationship Id="rId6" Type="http://schemas.openxmlformats.org/officeDocument/2006/relationships/font" Target="fonts/font2.fntdata"/><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s>
</file>

<file path=ppt/media/image1.png>
</file>

<file path=ppt/media/image2.pn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6951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8288000"/>
          </a:xfrm>
          <a:prstGeom prst="rect">
            <a:avLst/>
          </a:prstGeom>
          <a:solidFill>
            <a:srgbClr val="EFEFEF"/>
          </a:solidFill>
          <a:ln/>
        </p:spPr>
        <p:txBody>
          <a:bodyPr/>
          <a:lstStyle/>
          <a:p>
            <a:endParaRPr lang="en-US"/>
          </a:p>
        </p:txBody>
      </p:sp>
      <p:sp>
        <p:nvSpPr>
          <p:cNvPr id="3" name="Shape 1"/>
          <p:cNvSpPr/>
          <p:nvPr/>
        </p:nvSpPr>
        <p:spPr>
          <a:xfrm>
            <a:off x="0" y="0"/>
            <a:ext cx="14630400" cy="18288000"/>
          </a:xfrm>
          <a:prstGeom prst="rect">
            <a:avLst/>
          </a:prstGeom>
          <a:solidFill>
            <a:srgbClr val="FCFCFC"/>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78079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8288000"/>
          </a:xfrm>
          <a:prstGeom prst="rect">
            <a:avLst/>
          </a:prstGeom>
          <a:solidFill>
            <a:srgbClr val="EFEFEF"/>
          </a:solidFill>
          <a:ln/>
        </p:spPr>
        <p:txBody>
          <a:bodyPr/>
          <a:lstStyle/>
          <a:p>
            <a:endParaRPr lang="en-US"/>
          </a:p>
        </p:txBody>
      </p:sp>
      <p:sp>
        <p:nvSpPr>
          <p:cNvPr id="3" name="Shape 1"/>
          <p:cNvSpPr/>
          <p:nvPr/>
        </p:nvSpPr>
        <p:spPr>
          <a:xfrm>
            <a:off x="0" y="0"/>
            <a:ext cx="14630400" cy="18288000"/>
          </a:xfrm>
          <a:prstGeom prst="rect">
            <a:avLst/>
          </a:prstGeom>
          <a:solidFill>
            <a:srgbClr val="FCFCFC"/>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78079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8288000"/>
          </a:xfrm>
          <a:prstGeom prst="rect">
            <a:avLst/>
          </a:prstGeom>
          <a:solidFill>
            <a:srgbClr val="EFEFEF"/>
          </a:solidFill>
          <a:ln/>
        </p:spPr>
        <p:txBody>
          <a:bodyPr/>
          <a:lstStyle/>
          <a:p>
            <a:endParaRPr lang="en-US"/>
          </a:p>
        </p:txBody>
      </p:sp>
      <p:sp>
        <p:nvSpPr>
          <p:cNvPr id="3" name="Shape 1"/>
          <p:cNvSpPr/>
          <p:nvPr/>
        </p:nvSpPr>
        <p:spPr>
          <a:xfrm>
            <a:off x="0" y="0"/>
            <a:ext cx="14630400" cy="18288000"/>
          </a:xfrm>
          <a:prstGeom prst="rect">
            <a:avLst/>
          </a:prstGeom>
          <a:solidFill>
            <a:srgbClr val="FCFCFC"/>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78079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8288000"/>
          </a:xfrm>
          <a:prstGeom prst="rect">
            <a:avLst/>
          </a:prstGeom>
          <a:solidFill>
            <a:srgbClr val="EFEFEF"/>
          </a:solidFill>
          <a:ln/>
        </p:spPr>
        <p:txBody>
          <a:bodyPr/>
          <a:lstStyle/>
          <a:p>
            <a:endParaRPr lang="en-US"/>
          </a:p>
        </p:txBody>
      </p:sp>
      <p:sp>
        <p:nvSpPr>
          <p:cNvPr id="3" name="Shape 1"/>
          <p:cNvSpPr/>
          <p:nvPr/>
        </p:nvSpPr>
        <p:spPr>
          <a:xfrm>
            <a:off x="0" y="0"/>
            <a:ext cx="14630400" cy="18288000"/>
          </a:xfrm>
          <a:prstGeom prst="rect">
            <a:avLst/>
          </a:prstGeom>
          <a:solidFill>
            <a:srgbClr val="FCFCFC"/>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78079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8288000"/>
          </a:xfrm>
          <a:prstGeom prst="rect">
            <a:avLst/>
          </a:prstGeom>
          <a:solidFill>
            <a:srgbClr val="EFEFEF"/>
          </a:solidFill>
          <a:ln/>
        </p:spPr>
        <p:txBody>
          <a:bodyPr/>
          <a:lstStyle/>
          <a:p>
            <a:endParaRPr lang="en-US"/>
          </a:p>
        </p:txBody>
      </p:sp>
      <p:sp>
        <p:nvSpPr>
          <p:cNvPr id="3" name="Shape 1"/>
          <p:cNvSpPr/>
          <p:nvPr/>
        </p:nvSpPr>
        <p:spPr>
          <a:xfrm>
            <a:off x="0" y="0"/>
            <a:ext cx="14630400" cy="18288000"/>
          </a:xfrm>
          <a:prstGeom prst="rect">
            <a:avLst/>
          </a:prstGeom>
          <a:solidFill>
            <a:srgbClr val="FCFCFC"/>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78079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bg>
      <p:bgPr>
        <a:solidFill>
          <a:schemeClr val="bg1"/>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9267468"/>
          </a:xfrm>
          <a:prstGeom prst="rect">
            <a:avLst/>
          </a:prstGeom>
        </p:spPr>
      </p:pic>
      <p:sp>
        <p:nvSpPr>
          <p:cNvPr id="3" name="Text 0"/>
          <p:cNvSpPr/>
          <p:nvPr/>
        </p:nvSpPr>
        <p:spPr>
          <a:xfrm>
            <a:off x="1398493" y="10656696"/>
            <a:ext cx="11862673" cy="3706892"/>
          </a:xfrm>
          <a:prstGeom prst="rect">
            <a:avLst/>
          </a:prstGeom>
          <a:noFill/>
          <a:ln/>
        </p:spPr>
        <p:txBody>
          <a:bodyPr wrap="square" lIns="0" tIns="0" rIns="0" bIns="0" rtlCol="0" anchor="t"/>
          <a:lstStyle/>
          <a:p>
            <a:pPr marL="0" indent="0" algn="l">
              <a:lnSpc>
                <a:spcPts val="9700"/>
              </a:lnSpc>
              <a:buNone/>
            </a:pPr>
            <a:r>
              <a:rPr lang="en-US" sz="7750" b="1" dirty="0">
                <a:solidFill>
                  <a:srgbClr val="1D1D1B"/>
                </a:solidFill>
                <a:latin typeface="Tomorrow Semi Bold" pitchFamily="34" charset="0"/>
                <a:ea typeface="Tomorrow Semi Bold" pitchFamily="34" charset="-122"/>
                <a:cs typeface="Tomorrow Semi Bold" pitchFamily="34" charset="-120"/>
              </a:rPr>
              <a:t>"Flushing-Main Street: Asian Cultural Hub &amp; Transit-Rich Rental Market Analysis</a:t>
            </a:r>
            <a:endParaRPr lang="en-US" sz="7750" b="1" dirty="0"/>
          </a:p>
        </p:txBody>
      </p:sp>
      <p:sp>
        <p:nvSpPr>
          <p:cNvPr id="4" name="Text 1"/>
          <p:cNvSpPr/>
          <p:nvPr/>
        </p:nvSpPr>
        <p:spPr>
          <a:xfrm>
            <a:off x="1383863" y="14803279"/>
            <a:ext cx="11862673" cy="1853327"/>
          </a:xfrm>
          <a:prstGeom prst="rect">
            <a:avLst/>
          </a:prstGeom>
          <a:noFill/>
          <a:ln/>
        </p:spPr>
        <p:txBody>
          <a:bodyPr wrap="square" lIns="0" tIns="0" rIns="0" bIns="0" rtlCol="0" anchor="t"/>
          <a:lstStyle/>
          <a:p>
            <a:pPr marL="0" indent="0" algn="l">
              <a:lnSpc>
                <a:spcPts val="7250"/>
              </a:lnSpc>
              <a:buNone/>
            </a:pPr>
            <a:r>
              <a:rPr lang="en-US" sz="5800" dirty="0">
                <a:solidFill>
                  <a:srgbClr val="1D1D1B"/>
                </a:solidFill>
                <a:latin typeface="Tomorrow Semi Bold" pitchFamily="34" charset="0"/>
                <a:ea typeface="Tomorrow Semi Bold" pitchFamily="34" charset="-122"/>
                <a:cs typeface="Tomorrow Semi Bold" pitchFamily="34" charset="-120"/>
              </a:rPr>
              <a:t>subway_map:7:Flushing-Main Street</a:t>
            </a:r>
            <a:endParaRPr lang="en-US" sz="5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bg>
      <p:bgPr>
        <a:solidFill>
          <a:schemeClr val="bg1"/>
        </a:solidFill>
        <a:effectLst/>
      </p:bgPr>
    </p:bg>
    <p:spTree>
      <p:nvGrpSpPr>
        <p:cNvPr id="1" name=""/>
        <p:cNvGrpSpPr/>
        <p:nvPr/>
      </p:nvGrpSpPr>
      <p:grpSpPr>
        <a:xfrm>
          <a:off x="0" y="0"/>
          <a:ext cx="0" cy="0"/>
          <a:chOff x="0" y="0"/>
          <a:chExt cx="0" cy="0"/>
        </a:xfrm>
      </p:grpSpPr>
      <p:sp>
        <p:nvSpPr>
          <p:cNvPr id="2" name="Text 0"/>
          <p:cNvSpPr/>
          <p:nvPr/>
        </p:nvSpPr>
        <p:spPr>
          <a:xfrm>
            <a:off x="1383863" y="1846064"/>
            <a:ext cx="11862673" cy="2471261"/>
          </a:xfrm>
          <a:prstGeom prst="rect">
            <a:avLst/>
          </a:prstGeom>
          <a:noFill/>
          <a:ln/>
        </p:spPr>
        <p:txBody>
          <a:bodyPr wrap="square" lIns="0" tIns="0" rIns="0" bIns="0" rtlCol="0" anchor="t"/>
          <a:lstStyle/>
          <a:p>
            <a:pPr marL="0" indent="0" algn="l">
              <a:lnSpc>
                <a:spcPts val="9700"/>
              </a:lnSpc>
              <a:buNone/>
            </a:pPr>
            <a:r>
              <a:rPr lang="en-US" sz="7750" b="1" dirty="0">
                <a:solidFill>
                  <a:srgbClr val="1D1D1B"/>
                </a:solidFill>
                <a:latin typeface="Tomorrow Semi Bold" pitchFamily="34" charset="0"/>
                <a:ea typeface="Tomorrow Semi Bold" pitchFamily="34" charset="-122"/>
                <a:cs typeface="Tomorrow Semi Bold" pitchFamily="34" charset="-120"/>
              </a:rPr>
              <a:t>Average Monthly Rent by Apartment Size</a:t>
            </a:r>
            <a:endParaRPr lang="en-US" sz="7750" b="1" dirty="0"/>
          </a:p>
        </p:txBody>
      </p:sp>
      <p:sp>
        <p:nvSpPr>
          <p:cNvPr id="4" name="Text 1"/>
          <p:cNvSpPr/>
          <p:nvPr/>
        </p:nvSpPr>
        <p:spPr>
          <a:xfrm>
            <a:off x="1383863" y="11064954"/>
            <a:ext cx="5684163" cy="1304806"/>
          </a:xfrm>
          <a:prstGeom prst="rect">
            <a:avLst/>
          </a:prstGeom>
          <a:noFill/>
          <a:ln/>
        </p:spPr>
        <p:txBody>
          <a:bodyPr wrap="none" lIns="0" tIns="0" rIns="0" bIns="0" rtlCol="0" anchor="t"/>
          <a:lstStyle/>
          <a:p>
            <a:pPr marL="0" indent="0" algn="ctr">
              <a:lnSpc>
                <a:spcPts val="10250"/>
              </a:lnSpc>
              <a:buNone/>
            </a:pPr>
            <a:r>
              <a:rPr lang="en-US" sz="10250" b="1" dirty="0">
                <a:solidFill>
                  <a:srgbClr val="61615C"/>
                </a:solidFill>
                <a:latin typeface="Tomorrow Semi Bold" pitchFamily="34" charset="0"/>
                <a:ea typeface="Tomorrow Semi Bold" pitchFamily="34" charset="-122"/>
                <a:cs typeface="Tomorrow Semi Bold" pitchFamily="34" charset="-120"/>
              </a:rPr>
              <a:t>Not specified - typical range for area is $1,600-$3,000+ depending on unit size</a:t>
            </a:r>
            <a:endParaRPr lang="en-US" sz="10250" b="1" dirty="0"/>
          </a:p>
        </p:txBody>
      </p:sp>
      <p:sp>
        <p:nvSpPr>
          <p:cNvPr id="5" name="Text 2"/>
          <p:cNvSpPr/>
          <p:nvPr/>
        </p:nvSpPr>
        <p:spPr>
          <a:xfrm>
            <a:off x="1383863" y="12863870"/>
            <a:ext cx="5684163" cy="1235393"/>
          </a:xfrm>
          <a:prstGeom prst="rect">
            <a:avLst/>
          </a:prstGeom>
          <a:noFill/>
          <a:ln/>
        </p:spPr>
        <p:txBody>
          <a:bodyPr wrap="square" lIns="0" tIns="0" rIns="0" bIns="0" rtlCol="0" anchor="t"/>
          <a:lstStyle/>
          <a:p>
            <a:pPr marL="0" indent="0" algn="ctr">
              <a:lnSpc>
                <a:spcPts val="4850"/>
              </a:lnSpc>
              <a:buNone/>
            </a:pPr>
            <a:r>
              <a:rPr lang="en-US" sz="3850" dirty="0">
                <a:solidFill>
                  <a:srgbClr val="61615C"/>
                </a:solidFill>
                <a:latin typeface="Tomorrow Semi Bold" pitchFamily="34" charset="0"/>
                <a:ea typeface="Tomorrow Semi Bold" pitchFamily="34" charset="-122"/>
                <a:cs typeface="Tomorrow Semi Bold" pitchFamily="34" charset="-120"/>
              </a:rPr>
              <a:t>Year-over-year increase</a:t>
            </a:r>
            <a:endParaRPr lang="en-US" sz="3850" dirty="0"/>
          </a:p>
        </p:txBody>
      </p:sp>
      <p:sp>
        <p:nvSpPr>
          <p:cNvPr id="6" name="Text 3"/>
          <p:cNvSpPr/>
          <p:nvPr/>
        </p:nvSpPr>
        <p:spPr>
          <a:xfrm>
            <a:off x="7562255" y="11064954"/>
            <a:ext cx="5684282" cy="1304806"/>
          </a:xfrm>
          <a:prstGeom prst="rect">
            <a:avLst/>
          </a:prstGeom>
          <a:noFill/>
          <a:ln/>
        </p:spPr>
        <p:txBody>
          <a:bodyPr wrap="none" lIns="0" tIns="0" rIns="0" bIns="0" rtlCol="0" anchor="t"/>
          <a:lstStyle/>
          <a:p>
            <a:pPr marL="0" indent="0" algn="ctr">
              <a:lnSpc>
                <a:spcPts val="10250"/>
              </a:lnSpc>
              <a:buNone/>
            </a:pPr>
            <a:r>
              <a:rPr lang="en-US" sz="10250" b="1" dirty="0">
                <a:solidFill>
                  <a:srgbClr val="61615C"/>
                </a:solidFill>
                <a:latin typeface="Tomorrow Semi Bold" pitchFamily="34" charset="0"/>
                <a:ea typeface="Tomorrow Semi Bold" pitchFamily="34" charset="-122"/>
                <a:cs typeface="Tomorrow Semi Bold" pitchFamily="34" charset="-120"/>
              </a:rPr>
              <a:t>Direct commute to Times Square-42nd Street on 7 line, approximately 30 minutes, with express train options during rush hours and 24/7 service availability</a:t>
            </a:r>
            <a:endParaRPr lang="en-US" sz="10250" b="1" dirty="0"/>
          </a:p>
        </p:txBody>
      </p:sp>
      <p:sp>
        <p:nvSpPr>
          <p:cNvPr id="7" name="Text 4"/>
          <p:cNvSpPr/>
          <p:nvPr/>
        </p:nvSpPr>
        <p:spPr>
          <a:xfrm>
            <a:off x="7562255" y="12863870"/>
            <a:ext cx="5684282" cy="1235393"/>
          </a:xfrm>
          <a:prstGeom prst="rect">
            <a:avLst/>
          </a:prstGeom>
          <a:noFill/>
          <a:ln/>
        </p:spPr>
        <p:txBody>
          <a:bodyPr wrap="square" lIns="0" tIns="0" rIns="0" bIns="0" rtlCol="0" anchor="t"/>
          <a:lstStyle/>
          <a:p>
            <a:pPr marL="0" indent="0" algn="ctr">
              <a:lnSpc>
                <a:spcPts val="4850"/>
              </a:lnSpc>
              <a:buNone/>
            </a:pPr>
            <a:r>
              <a:rPr lang="en-US" sz="3850" dirty="0">
                <a:solidFill>
                  <a:srgbClr val="61615C"/>
                </a:solidFill>
                <a:latin typeface="Tomorrow Semi Bold" pitchFamily="34" charset="0"/>
                <a:ea typeface="Tomorrow Semi Bold" pitchFamily="34" charset="-122"/>
                <a:cs typeface="Tomorrow Semi Bold" pitchFamily="34" charset="-120"/>
              </a:rPr>
              <a:t>Above national average</a:t>
            </a:r>
            <a:endParaRPr lang="en-US" sz="3850" dirty="0"/>
          </a:p>
        </p:txBody>
      </p:sp>
      <p:sp>
        <p:nvSpPr>
          <p:cNvPr id="8" name="Text 5"/>
          <p:cNvSpPr/>
          <p:nvPr/>
        </p:nvSpPr>
        <p:spPr>
          <a:xfrm>
            <a:off x="1383863" y="14544080"/>
            <a:ext cx="11862673" cy="1897737"/>
          </a:xfrm>
          <a:prstGeom prst="rect">
            <a:avLst/>
          </a:prstGeom>
          <a:noFill/>
          <a:ln/>
        </p:spPr>
        <p:txBody>
          <a:bodyPr wrap="square" lIns="0" tIns="0" rIns="0" bIns="0" rtlCol="0" anchor="t"/>
          <a:lstStyle/>
          <a:p>
            <a:pPr marL="0" indent="0" algn="l">
              <a:lnSpc>
                <a:spcPts val="4950"/>
              </a:lnSpc>
              <a:buNone/>
            </a:pPr>
            <a:r>
              <a:rPr lang="en-US" sz="3100" dirty="0">
                <a:solidFill>
                  <a:srgbClr val="61615C"/>
                </a:solidFill>
                <a:latin typeface="Tomorrow" pitchFamily="34" charset="0"/>
                <a:ea typeface="Tomorrow" pitchFamily="34" charset="-122"/>
                <a:cs typeface="Tomorrow" pitchFamily="34" charset="-120"/>
              </a:rPr>
              <a:t>Living near Flushing-Main Street station puts you at the heart of New York City's largest and most vibrant Asian community. The neighborhood offers an immersive cultural experience with countless authentic restaurants, bustling food courts, and specialty markets like H Mart and J-Mart. Street-level energy is constant, with vendors selling everything from fresh produce to bubble tea. The 7 train provides convenient access to Manhattan, while the area's cultural authenticity and amenities make it feel like a city within a city. Housing options range from modern luxury developments to more affordable walk-ups, catering to various budgets and preferences in this dynamic Queens community.</a:t>
            </a:r>
            <a:endParaRPr lang="en-US" sz="3100" dirty="0"/>
          </a:p>
        </p:txBody>
      </p:sp>
      <p:pic>
        <p:nvPicPr>
          <p:cNvPr id="9" name="Picture 8" descr="image.jpg"/>
          <p:cNvPicPr>
            <a:picLocks noChangeAspect="1"/>
          </p:cNvPicPr>
          <p:nvPr/>
        </p:nvPicPr>
        <p:blipFill>
          <a:blip r:embed="rId4"/>
          <a:stretch>
            <a:fillRect/>
          </a:stretch>
        </p:blipFill>
        <p:spPr>
          <a:xfrm>
            <a:off x="3353848" y="5108138"/>
            <a:ext cx="5550145" cy="53143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TotalTime>
  <Words>59</Words>
  <Application>Microsoft Macintosh PowerPoint</Application>
  <PresentationFormat>Custom</PresentationFormat>
  <Paragraphs>10</Paragraphs>
  <Slides>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Tomorrow Semi Bold</vt:lpstr>
      <vt:lpstr>Tomorrow</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Daren Hua</cp:lastModifiedBy>
  <cp:revision>2</cp:revision>
  <dcterms:created xsi:type="dcterms:W3CDTF">2025-11-15T20:21:27Z</dcterms:created>
  <dcterms:modified xsi:type="dcterms:W3CDTF">2025-11-15T20:38:07Z</dcterms:modified>
</cp:coreProperties>
</file>